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62" r:id="rId2"/>
    <p:sldId id="263" r:id="rId3"/>
    <p:sldId id="269" r:id="rId4"/>
    <p:sldId id="257" r:id="rId5"/>
    <p:sldId id="265" r:id="rId6"/>
    <p:sldId id="267" r:id="rId7"/>
    <p:sldId id="258" r:id="rId8"/>
    <p:sldId id="259" r:id="rId9"/>
    <p:sldId id="260" r:id="rId10"/>
    <p:sldId id="261" r:id="rId11"/>
    <p:sldId id="268" r:id="rId12"/>
    <p:sldId id="264" r:id="rId13"/>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82" d="100"/>
          <a:sy n="82" d="100"/>
        </p:scale>
        <p:origin x="16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2922322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373730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2AADD-E49A-4786-9DC3-DE6A603A4FEC}"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4598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1890723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2AADD-E49A-4786-9DC3-DE6A603A4FEC}"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9854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1061078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176198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1066706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3528700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19EB15-DBE5-4BEC-AC11-95093D160E0F}"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766076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58435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19EB15-DBE5-4BEC-AC11-95093D160E0F}" type="datetimeFigureOut">
              <a:rPr lang="en-US" smtClean="0"/>
              <a:t>9/25/2024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734504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19EB15-DBE5-4BEC-AC11-95093D160E0F}" type="datetimeFigureOut">
              <a:rPr lang="en-US" smtClean="0"/>
              <a:t>9/25/2024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391120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9EB15-DBE5-4BEC-AC11-95093D160E0F}" type="datetimeFigureOut">
              <a:rPr lang="en-US" smtClean="0"/>
              <a:t>9/25/2024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319471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303363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19EB15-DBE5-4BEC-AC11-95093D160E0F}"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2AADD-E49A-4786-9DC3-DE6A603A4FEC}" type="slidenum">
              <a:rPr lang="en-US" smtClean="0"/>
              <a:t>‹#›</a:t>
            </a:fld>
            <a:endParaRPr lang="en-US"/>
          </a:p>
        </p:txBody>
      </p:sp>
    </p:spTree>
    <p:extLst>
      <p:ext uri="{BB962C8B-B14F-4D97-AF65-F5344CB8AC3E}">
        <p14:creationId xmlns:p14="http://schemas.microsoft.com/office/powerpoint/2010/main" val="73171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819EB15-DBE5-4BEC-AC11-95093D160E0F}" type="datetimeFigureOut">
              <a:rPr lang="en-US" smtClean="0"/>
              <a:t>9/25/2024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3E2AADD-E49A-4786-9DC3-DE6A603A4FEC}" type="slidenum">
              <a:rPr lang="en-US" smtClean="0"/>
              <a:t>‹#›</a:t>
            </a:fld>
            <a:endParaRPr lang="en-US"/>
          </a:p>
        </p:txBody>
      </p:sp>
    </p:spTree>
    <p:extLst>
      <p:ext uri="{BB962C8B-B14F-4D97-AF65-F5344CB8AC3E}">
        <p14:creationId xmlns:p14="http://schemas.microsoft.com/office/powerpoint/2010/main" val="4092441346"/>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8225F2-250F-7C94-F328-74933511E730}"/>
              </a:ext>
            </a:extLst>
          </p:cNvPr>
          <p:cNvSpPr txBox="1"/>
          <p:nvPr/>
        </p:nvSpPr>
        <p:spPr>
          <a:xfrm>
            <a:off x="-1683526" y="579398"/>
            <a:ext cx="10858734" cy="4678204"/>
          </a:xfrm>
          <a:prstGeom prst="rect">
            <a:avLst/>
          </a:prstGeom>
          <a:noFill/>
        </p:spPr>
        <p:txBody>
          <a:bodyPr wrap="square">
            <a:spAutoFit/>
          </a:bodyPr>
          <a:lstStyle/>
          <a:p>
            <a:r>
              <a:rPr lang="en-US" b="1" kern="100" dirty="0">
                <a:latin typeface="Arial Unicode MS" panose="020B0604020202020204" pitchFamily="34" charset="-128"/>
                <a:ea typeface="Calibri" panose="020F0502020204030204" pitchFamily="34" charset="0"/>
                <a:cs typeface="Mangal" panose="02040503050203030202" pitchFamily="18" charset="0"/>
              </a:rPr>
              <a:t>‘</a:t>
            </a:r>
            <a:endParaRPr lang="hi-IN" b="1" kern="100" dirty="0">
              <a:latin typeface="Arial Unicode MS" panose="020B0604020202020204" pitchFamily="34" charset="-128"/>
              <a:ea typeface="Calibri" panose="020F0502020204030204" pitchFamily="34" charset="0"/>
              <a:cs typeface="Mangal" panose="02040503050203030202" pitchFamily="18" charset="0"/>
            </a:endParaRPr>
          </a:p>
          <a:p>
            <a:pPr algn="ctr"/>
            <a:r>
              <a:rPr lang="hi-IN" sz="36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US" sz="36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3600" kern="100" dirty="0">
                <a:latin typeface="Arial Unicode MS" panose="020B0604020202020204" pitchFamily="34" charset="-128"/>
                <a:ea typeface="Arial Unicode MS" panose="020B0604020202020204" pitchFamily="34" charset="-128"/>
                <a:cs typeface="Arial Unicode MS" panose="020B0604020202020204" pitchFamily="34" charset="-128"/>
              </a:rPr>
              <a:t> शब्द का </a:t>
            </a:r>
            <a:r>
              <a:rPr lang="hi-IN" sz="3600" kern="100" dirty="0" err="1">
                <a:latin typeface="Calibri" panose="020F0502020204030204" pitchFamily="34" charset="0"/>
                <a:ea typeface="Calibri" panose="020F0502020204030204" pitchFamily="34" charset="0"/>
                <a:cs typeface="Arial Unicode MS" panose="020B0604020202020204" pitchFamily="34" charset="-128"/>
              </a:rPr>
              <a:t>परिशीलन</a:t>
            </a:r>
            <a:r>
              <a:rPr lang="hi-IN" sz="3600" kern="100" dirty="0">
                <a:latin typeface="Calibri" panose="020F0502020204030204" pitchFamily="34" charset="0"/>
                <a:ea typeface="Calibri" panose="020F0502020204030204" pitchFamily="34" charset="0"/>
                <a:cs typeface="Arial Unicode MS" panose="020B0604020202020204" pitchFamily="34" charset="-128"/>
              </a:rPr>
              <a:t>, एक दृष्टि</a:t>
            </a:r>
          </a:p>
          <a:p>
            <a:pPr algn="ctr"/>
            <a:endParaRPr lang="hi-IN" sz="3600" kern="100" dirty="0">
              <a:latin typeface="Calibri" panose="020F0502020204030204" pitchFamily="34" charset="0"/>
              <a:ea typeface="Calibri" panose="020F0502020204030204" pitchFamily="34" charset="0"/>
              <a:cs typeface="Arial Unicode MS" panose="020B0604020202020204" pitchFamily="34" charset="-128"/>
            </a:endParaRPr>
          </a:p>
          <a:p>
            <a:endParaRPr lang="hi-IN" sz="3600" kern="100" dirty="0">
              <a:latin typeface="Calibri" panose="020F0502020204030204" pitchFamily="34" charset="0"/>
              <a:ea typeface="Calibri" panose="020F0502020204030204" pitchFamily="34" charset="0"/>
              <a:cs typeface="Arial Unicode MS" panose="020B0604020202020204" pitchFamily="34" charset="-128"/>
            </a:endParaRPr>
          </a:p>
          <a:p>
            <a:endParaRPr lang="hi-IN" sz="3600" kern="100" dirty="0">
              <a:latin typeface="Calibri" panose="020F0502020204030204" pitchFamily="34" charset="0"/>
              <a:ea typeface="Calibri" panose="020F0502020204030204" pitchFamily="34" charset="0"/>
              <a:cs typeface="Arial Unicode MS" panose="020B0604020202020204" pitchFamily="34" charset="-128"/>
            </a:endParaRPr>
          </a:p>
          <a:p>
            <a:endParaRPr lang="hi-IN" sz="3600" kern="100" dirty="0">
              <a:latin typeface="Calibri" panose="020F0502020204030204" pitchFamily="34" charset="0"/>
              <a:ea typeface="Calibri" panose="020F0502020204030204" pitchFamily="34" charset="0"/>
              <a:cs typeface="Arial Unicode MS" panose="020B0604020202020204" pitchFamily="34" charset="-128"/>
            </a:endParaRPr>
          </a:p>
          <a:p>
            <a:endParaRPr lang="hi-IN" sz="3600" kern="100" dirty="0">
              <a:latin typeface="Calibri" panose="020F0502020204030204" pitchFamily="34" charset="0"/>
              <a:ea typeface="Calibri" panose="020F0502020204030204" pitchFamily="34" charset="0"/>
              <a:cs typeface="Arial Unicode MS" panose="020B0604020202020204" pitchFamily="34" charset="-128"/>
            </a:endParaRPr>
          </a:p>
          <a:p>
            <a:pPr algn="r"/>
            <a:r>
              <a:rPr lang="hi-IN" sz="1600" kern="100" dirty="0">
                <a:latin typeface="Calibri" panose="020F0502020204030204" pitchFamily="34" charset="0"/>
                <a:ea typeface="Calibri" panose="020F0502020204030204" pitchFamily="34" charset="0"/>
                <a:cs typeface="Arial Unicode MS" panose="020B0604020202020204" pitchFamily="34" charset="-128"/>
              </a:rPr>
              <a:t>डॉ. सोनल सिंह</a:t>
            </a:r>
          </a:p>
          <a:p>
            <a:pPr algn="r"/>
            <a:r>
              <a:rPr lang="hi-IN" sz="1600" kern="100" dirty="0">
                <a:latin typeface="Calibri" panose="020F0502020204030204" pitchFamily="34" charset="0"/>
                <a:ea typeface="Calibri" panose="020F0502020204030204" pitchFamily="34" charset="0"/>
                <a:cs typeface="Arial Unicode MS" panose="020B0604020202020204" pitchFamily="34" charset="-128"/>
              </a:rPr>
              <a:t>सहायक निदेशक</a:t>
            </a:r>
          </a:p>
          <a:p>
            <a:pPr algn="r"/>
            <a:r>
              <a:rPr lang="hi-IN" sz="1600" kern="100" dirty="0">
                <a:latin typeface="Calibri" panose="020F0502020204030204" pitchFamily="34" charset="0"/>
                <a:ea typeface="Calibri" panose="020F0502020204030204" pitchFamily="34" charset="0"/>
                <a:cs typeface="Arial Unicode MS" panose="020B0604020202020204" pitchFamily="34" charset="-128"/>
              </a:rPr>
              <a:t>महायोगी गुरु </a:t>
            </a:r>
            <a:r>
              <a:rPr lang="hi-IN" sz="1600" kern="100" dirty="0" err="1">
                <a:latin typeface="Calibri" panose="020F0502020204030204" pitchFamily="34" charset="0"/>
                <a:ea typeface="Calibri" panose="020F0502020204030204" pitchFamily="34" charset="0"/>
                <a:cs typeface="Arial Unicode MS" panose="020B0604020202020204" pitchFamily="34" charset="-128"/>
              </a:rPr>
              <a:t>श्रीगोरक्षनाथ</a:t>
            </a:r>
            <a:r>
              <a:rPr lang="hi-IN" sz="1600" kern="100" dirty="0">
                <a:latin typeface="Calibri" panose="020F0502020204030204" pitchFamily="34" charset="0"/>
                <a:ea typeface="Calibri" panose="020F0502020204030204" pitchFamily="34" charset="0"/>
                <a:cs typeface="Arial Unicode MS" panose="020B0604020202020204" pitchFamily="34" charset="-128"/>
              </a:rPr>
              <a:t> शोधपीठ</a:t>
            </a:r>
          </a:p>
          <a:p>
            <a:pPr algn="r"/>
            <a:r>
              <a:rPr lang="hi-IN" sz="1600" kern="100" dirty="0" err="1">
                <a:latin typeface="Calibri" panose="020F0502020204030204" pitchFamily="34" charset="0"/>
                <a:ea typeface="Calibri" panose="020F0502020204030204" pitchFamily="34" charset="0"/>
                <a:cs typeface="Arial Unicode MS" panose="020B0604020202020204" pitchFamily="34" charset="-128"/>
              </a:rPr>
              <a:t>दीनदयाल</a:t>
            </a:r>
            <a:r>
              <a:rPr lang="hi-IN" sz="1600" kern="100" dirty="0">
                <a:latin typeface="Calibri" panose="020F0502020204030204" pitchFamily="34" charset="0"/>
                <a:ea typeface="Calibri" panose="020F0502020204030204" pitchFamily="34" charset="0"/>
                <a:cs typeface="Arial Unicode MS" panose="020B0604020202020204" pitchFamily="34" charset="-128"/>
              </a:rPr>
              <a:t> उपाध्याय गोरखपुर विश्वविद्यालय, गोरखपुर</a:t>
            </a:r>
            <a:endParaRPr lang="en-US" sz="1600" dirty="0"/>
          </a:p>
        </p:txBody>
      </p:sp>
      <p:pic>
        <p:nvPicPr>
          <p:cNvPr id="1026" name="Picture 2" descr="Guru Gorakhnath">
            <a:extLst>
              <a:ext uri="{FF2B5EF4-FFF2-40B4-BE49-F238E27FC236}">
                <a16:creationId xmlns:a16="http://schemas.microsoft.com/office/drawing/2014/main" id="{0269B9D5-E9F8-31A9-667E-AE6E9B5316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263" y="2606067"/>
            <a:ext cx="1380173" cy="100508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10+ Free Bholenath &amp; Mahadev Images - Pixabay">
            <a:extLst>
              <a:ext uri="{FF2B5EF4-FFF2-40B4-BE49-F238E27FC236}">
                <a16:creationId xmlns:a16="http://schemas.microsoft.com/office/drawing/2014/main" id="{EA98DFD3-BB4D-8F70-5BEF-7CF740E28C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9375" y="2404874"/>
            <a:ext cx="2986202" cy="11273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692 Likes, 21 Comments - BABA BHOLEE (@baba_bholee) on ...">
            <a:extLst>
              <a:ext uri="{FF2B5EF4-FFF2-40B4-BE49-F238E27FC236}">
                <a16:creationId xmlns:a16="http://schemas.microsoft.com/office/drawing/2014/main" id="{2EC52AC1-BBAA-5BC3-A07C-DF5C2B4D3B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7689" y="1600398"/>
            <a:ext cx="4864466" cy="3006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33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742D6F-65D9-D9B1-2C41-75DDEEB80394}"/>
              </a:ext>
            </a:extLst>
          </p:cNvPr>
          <p:cNvSpPr txBox="1"/>
          <p:nvPr/>
        </p:nvSpPr>
        <p:spPr>
          <a:xfrm>
            <a:off x="1336431" y="582067"/>
            <a:ext cx="6096000" cy="5693866"/>
          </a:xfrm>
          <a:prstGeom prst="rect">
            <a:avLst/>
          </a:prstGeom>
          <a:noFill/>
        </p:spPr>
        <p:txBody>
          <a:bodyPr wrap="square">
            <a:spAutoFit/>
          </a:bodyPr>
          <a:lstStyle/>
          <a:p>
            <a:r>
              <a:rPr lang="en-US" sz="2800" dirty="0">
                <a:cs typeface="Arial Unicode MS" panose="020B0604020202020204" pitchFamily="34" charset="-128"/>
              </a:rPr>
              <a:t> </a:t>
            </a:r>
            <a:r>
              <a:rPr lang="hi-IN" sz="2400" dirty="0">
                <a:cs typeface="Arial Unicode MS" panose="020B0604020202020204" pitchFamily="34" charset="-128"/>
              </a:rPr>
              <a:t>इनके नामकरण भिन्न </a:t>
            </a:r>
            <a:r>
              <a:rPr lang="hi-IN" sz="2400" dirty="0" err="1">
                <a:cs typeface="Arial Unicode MS" panose="020B0604020202020204" pitchFamily="34" charset="-128"/>
              </a:rPr>
              <a:t>भिन्न</a:t>
            </a:r>
            <a:r>
              <a:rPr lang="hi-IN" sz="2400" dirty="0">
                <a:cs typeface="Arial Unicode MS" panose="020B0604020202020204" pitchFamily="34" charset="-128"/>
              </a:rPr>
              <a:t> </a:t>
            </a:r>
            <a:r>
              <a:rPr lang="hi-IN" sz="2400" dirty="0" err="1">
                <a:cs typeface="Arial Unicode MS" panose="020B0604020202020204" pitchFamily="34" charset="-128"/>
              </a:rPr>
              <a:t>दृष्टियों</a:t>
            </a:r>
            <a:r>
              <a:rPr lang="hi-IN" sz="2400" dirty="0">
                <a:cs typeface="Arial Unicode MS" panose="020B0604020202020204" pitchFamily="34" charset="-128"/>
              </a:rPr>
              <a:t> से भी प्राप्त हैं।– </a:t>
            </a:r>
            <a:r>
              <a:rPr lang="hi-IN" sz="2400" dirty="0" err="1">
                <a:cs typeface="Arial Unicode MS" panose="020B0604020202020204" pitchFamily="34" charset="-128"/>
              </a:rPr>
              <a:t>सिद्धमत</a:t>
            </a:r>
            <a:r>
              <a:rPr lang="hi-IN" sz="2400" dirty="0">
                <a:cs typeface="Arial Unicode MS" panose="020B0604020202020204" pitchFamily="34" charset="-128"/>
              </a:rPr>
              <a:t>, </a:t>
            </a:r>
            <a:r>
              <a:rPr lang="hi-IN" sz="2400" dirty="0" err="1">
                <a:cs typeface="Arial Unicode MS" panose="020B0604020202020204" pitchFamily="34" charset="-128"/>
              </a:rPr>
              <a:t>सिद्धमार्ग</a:t>
            </a:r>
            <a:r>
              <a:rPr lang="hi-IN" sz="2400" dirty="0">
                <a:cs typeface="Arial Unicode MS" panose="020B0604020202020204" pitchFamily="34" charset="-128"/>
              </a:rPr>
              <a:t>, </a:t>
            </a:r>
            <a:r>
              <a:rPr lang="hi-IN" sz="2400" dirty="0" err="1">
                <a:cs typeface="Arial Unicode MS" panose="020B0604020202020204" pitchFamily="34" charset="-128"/>
              </a:rPr>
              <a:t>अवधूतमत,योगमार्ग,योगसम्प्रदाय</a:t>
            </a:r>
            <a:r>
              <a:rPr lang="hi-IN" sz="2400" dirty="0">
                <a:cs typeface="Arial Unicode MS" panose="020B0604020202020204" pitchFamily="34" charset="-128"/>
              </a:rPr>
              <a:t> ये सभी नाम करण </a:t>
            </a:r>
            <a:r>
              <a:rPr lang="hi-IN" sz="2400" dirty="0" err="1">
                <a:cs typeface="Arial Unicode MS" panose="020B0604020202020204" pitchFamily="34" charset="-128"/>
              </a:rPr>
              <a:t>सिद्धान्त</a:t>
            </a:r>
            <a:r>
              <a:rPr lang="hi-IN" sz="2400" dirty="0">
                <a:cs typeface="Arial Unicode MS" panose="020B0604020202020204" pitchFamily="34" charset="-128"/>
              </a:rPr>
              <a:t>, साधना और दर्शन को रखकर </a:t>
            </a:r>
            <a:r>
              <a:rPr lang="hi-IN" sz="2400" dirty="0" err="1">
                <a:cs typeface="Arial Unicode MS" panose="020B0604020202020204" pitchFamily="34" charset="-128"/>
              </a:rPr>
              <a:t>किये</a:t>
            </a:r>
            <a:r>
              <a:rPr lang="hi-IN" sz="2400" dirty="0">
                <a:cs typeface="Arial Unicode MS" panose="020B0604020202020204" pitchFamily="34" charset="-128"/>
              </a:rPr>
              <a:t> गये हैं। और </a:t>
            </a:r>
            <a:r>
              <a:rPr lang="hi-IN" sz="2400" dirty="0" err="1">
                <a:cs typeface="Arial Unicode MS" panose="020B0604020202020204" pitchFamily="34" charset="-128"/>
              </a:rPr>
              <a:t>कनफटा</a:t>
            </a:r>
            <a:r>
              <a:rPr lang="hi-IN" sz="2400" dirty="0">
                <a:cs typeface="Arial Unicode MS" panose="020B0604020202020204" pitchFamily="34" charset="-128"/>
              </a:rPr>
              <a:t>, योगी, दर्शनी, </a:t>
            </a:r>
            <a:r>
              <a:rPr lang="hi-IN" sz="2400" dirty="0" err="1">
                <a:cs typeface="Arial Unicode MS" panose="020B0604020202020204" pitchFamily="34" charset="-128"/>
              </a:rPr>
              <a:t>गोरखनाथी</a:t>
            </a:r>
            <a:r>
              <a:rPr lang="hi-IN" sz="2400" dirty="0">
                <a:cs typeface="Arial Unicode MS" panose="020B0604020202020204" pitchFamily="34" charset="-128"/>
              </a:rPr>
              <a:t>, </a:t>
            </a:r>
            <a:r>
              <a:rPr lang="hi-IN" sz="2400" dirty="0" err="1">
                <a:cs typeface="Arial Unicode MS" panose="020B0604020202020204" pitchFamily="34" charset="-128"/>
              </a:rPr>
              <a:t>रावल</a:t>
            </a:r>
            <a:r>
              <a:rPr lang="hi-IN" sz="2400" dirty="0">
                <a:cs typeface="Arial Unicode MS" panose="020B0604020202020204" pitchFamily="34" charset="-128"/>
              </a:rPr>
              <a:t> आदि नाम </a:t>
            </a:r>
            <a:r>
              <a:rPr lang="hi-IN" sz="2400" dirty="0" err="1">
                <a:cs typeface="Arial Unicode MS" panose="020B0604020202020204" pitchFamily="34" charset="-128"/>
              </a:rPr>
              <a:t>दीक्षा,जाति</a:t>
            </a:r>
            <a:r>
              <a:rPr lang="hi-IN" sz="2400" dirty="0">
                <a:cs typeface="Arial Unicode MS" panose="020B0604020202020204" pitchFamily="34" charset="-128"/>
              </a:rPr>
              <a:t>, सम्प्रदाय के प्रवर्तक के लिये प्रयोग </a:t>
            </a:r>
            <a:r>
              <a:rPr lang="hi-IN" sz="2400" dirty="0" err="1">
                <a:cs typeface="Arial Unicode MS" panose="020B0604020202020204" pitchFamily="34" charset="-128"/>
              </a:rPr>
              <a:t>किये</a:t>
            </a:r>
            <a:r>
              <a:rPr lang="hi-IN" sz="2400" dirty="0">
                <a:cs typeface="Arial Unicode MS" panose="020B0604020202020204" pitchFamily="34" charset="-128"/>
              </a:rPr>
              <a:t> जाते हैं।</a:t>
            </a:r>
          </a:p>
          <a:p>
            <a:endParaRPr lang="hi-IN" sz="2400" dirty="0">
              <a:cs typeface="Arial Unicode MS" panose="020B0604020202020204" pitchFamily="34" charset="-128"/>
            </a:endParaRPr>
          </a:p>
          <a:p>
            <a:r>
              <a:rPr lang="hi-IN" sz="2400" dirty="0">
                <a:cs typeface="Arial Unicode MS" panose="020B0604020202020204" pitchFamily="34" charset="-128"/>
              </a:rPr>
              <a:t>इस प्रकार नाथ शब्द </a:t>
            </a:r>
            <a:r>
              <a:rPr lang="hi-IN" sz="2400" dirty="0" err="1">
                <a:cs typeface="Arial Unicode MS" panose="020B0604020202020204" pitchFamily="34" charset="-128"/>
              </a:rPr>
              <a:t>नाथों</a:t>
            </a:r>
            <a:r>
              <a:rPr lang="hi-IN" sz="2400" dirty="0">
                <a:cs typeface="Arial Unicode MS" panose="020B0604020202020204" pitchFamily="34" charset="-128"/>
              </a:rPr>
              <a:t> के </a:t>
            </a:r>
            <a:r>
              <a:rPr lang="hi-IN" sz="2400" dirty="0" err="1">
                <a:cs typeface="Arial Unicode MS" panose="020B0604020202020204" pitchFamily="34" charset="-128"/>
              </a:rPr>
              <a:t>परमतत्व</a:t>
            </a:r>
            <a:r>
              <a:rPr lang="hi-IN" sz="2400" dirty="0">
                <a:cs typeface="Arial Unicode MS" panose="020B0604020202020204" pitchFamily="34" charset="-128"/>
              </a:rPr>
              <a:t> का बोधक है। यद्यपि </a:t>
            </a:r>
            <a:r>
              <a:rPr lang="hi-IN" sz="2400" dirty="0" err="1">
                <a:cs typeface="Arial Unicode MS" panose="020B0604020202020204" pitchFamily="34" charset="-128"/>
              </a:rPr>
              <a:t>परमतत्व</a:t>
            </a:r>
            <a:r>
              <a:rPr lang="hi-IN" sz="2400" dirty="0">
                <a:cs typeface="Arial Unicode MS" panose="020B0604020202020204" pitchFamily="34" charset="-128"/>
              </a:rPr>
              <a:t> या ब्रह्म अथवा गुरु के लिए भी इस शब्द के प्रयोग मिलता है। यह नाम अपने </a:t>
            </a:r>
            <a:r>
              <a:rPr lang="hi-IN" sz="2400" dirty="0" err="1">
                <a:cs typeface="Arial Unicode MS" panose="020B0604020202020204" pitchFamily="34" charset="-128"/>
              </a:rPr>
              <a:t>परमतत्व</a:t>
            </a:r>
            <a:r>
              <a:rPr lang="hi-IN" sz="2400" dirty="0">
                <a:cs typeface="Arial Unicode MS" panose="020B0604020202020204" pitchFamily="34" charset="-128"/>
              </a:rPr>
              <a:t> और </a:t>
            </a:r>
            <a:r>
              <a:rPr lang="hi-IN" sz="2400" dirty="0" err="1">
                <a:cs typeface="Arial Unicode MS" panose="020B0604020202020204" pitchFamily="34" charset="-128"/>
              </a:rPr>
              <a:t>परमोपास्य</a:t>
            </a:r>
            <a:r>
              <a:rPr lang="hi-IN" sz="2400" dirty="0">
                <a:cs typeface="Arial Unicode MS" panose="020B0604020202020204" pitchFamily="34" charset="-128"/>
              </a:rPr>
              <a:t> के रूप में स्वीकार्य है।</a:t>
            </a:r>
          </a:p>
          <a:p>
            <a:endParaRPr lang="hi-IN" sz="2400" dirty="0">
              <a:cs typeface="Arial Unicode MS" panose="020B0604020202020204" pitchFamily="34" charset="-128"/>
            </a:endParaRP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सम्प्रदाय में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लोगो</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अन्य नामों से भी जानते हैं। </a:t>
            </a:r>
          </a:p>
          <a:p>
            <a:endParaRPr lang="en-US" sz="2400" dirty="0"/>
          </a:p>
        </p:txBody>
      </p:sp>
    </p:spTree>
    <p:extLst>
      <p:ext uri="{BB962C8B-B14F-4D97-AF65-F5344CB8AC3E}">
        <p14:creationId xmlns:p14="http://schemas.microsoft.com/office/powerpoint/2010/main" val="297888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384D28-1E3D-EB63-1D23-523B7403AABA}"/>
              </a:ext>
            </a:extLst>
          </p:cNvPr>
          <p:cNvSpPr txBox="1"/>
          <p:nvPr/>
        </p:nvSpPr>
        <p:spPr>
          <a:xfrm>
            <a:off x="2051538" y="425453"/>
            <a:ext cx="6259342" cy="4732899"/>
          </a:xfrm>
          <a:prstGeom prst="rect">
            <a:avLst/>
          </a:prstGeom>
          <a:noFill/>
        </p:spPr>
        <p:txBody>
          <a:bodyPr wrap="square">
            <a:spAutoFit/>
          </a:bodyPr>
          <a:lstStyle/>
          <a:p>
            <a:pPr indent="457200" algn="just">
              <a:lnSpc>
                <a:spcPct val="115000"/>
              </a:lnSpc>
            </a:pP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नाथ पंथ नाम की </a:t>
            </a:r>
            <a:r>
              <a:rPr lang="hi-IN" sz="2400" b="1" kern="100" dirty="0" err="1">
                <a:latin typeface="Arial Unicode MS" panose="020B0604020202020204" pitchFamily="34" charset="-128"/>
                <a:ea typeface="Arial Unicode MS" panose="020B0604020202020204" pitchFamily="34" charset="-128"/>
                <a:cs typeface="Arial Unicode MS" panose="020B0604020202020204" pitchFamily="34" charset="-128"/>
              </a:rPr>
              <a:t>साथर्कता</a:t>
            </a: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a:t>
            </a:r>
          </a:p>
          <a:p>
            <a:pPr indent="457200"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शब्द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परमपद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अर्थात् ईश्वर का स्वरूप  ही है। अतः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सर्वग्राह्य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से जुड़े हुये अन्य नाम इसी 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अन्तर्गत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अन्तर्भाव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 सकता है। इन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मतों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सिद्धमत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व्यापक बतलाया गया है। किन्तु यह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सिद्धमत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सिद्धमार्ग</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 है, उक्त सभी नाम नाथ द्वारा कथित है। अतः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दूसरे सभी समूहों 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अन्तर्भाव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होना स्वाभाविक है।</a:t>
            </a:r>
          </a:p>
          <a:p>
            <a:pPr indent="457200" algn="just">
              <a:lnSpc>
                <a:spcPct val="115000"/>
              </a:lnSpc>
            </a:pP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नाम का आधुनिक विवेचन, व्यापकता की दृष्टि से उचित एवं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सर्वग्राह्य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a:t>
            </a:r>
          </a:p>
          <a:p>
            <a:pPr indent="457200">
              <a:lnSpc>
                <a:spcPct val="115000"/>
              </a:lnSpc>
            </a:pPr>
            <a:endPar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31466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F04919-8C3A-4356-A63C-522511F8B368}"/>
              </a:ext>
            </a:extLst>
          </p:cNvPr>
          <p:cNvSpPr txBox="1"/>
          <p:nvPr/>
        </p:nvSpPr>
        <p:spPr>
          <a:xfrm>
            <a:off x="3470031" y="2467598"/>
            <a:ext cx="6096000" cy="830997"/>
          </a:xfrm>
          <a:prstGeom prst="rect">
            <a:avLst/>
          </a:prstGeom>
          <a:noFill/>
        </p:spPr>
        <p:txBody>
          <a:bodyPr wrap="square">
            <a:spAutoFit/>
          </a:bodyPr>
          <a:lstStyle/>
          <a:p>
            <a:r>
              <a:rPr lang="hi-IN" sz="4800" dirty="0">
                <a:latin typeface="Arial Unicode MS" panose="020B0604020202020204" pitchFamily="34" charset="-128"/>
                <a:ea typeface="Arial Unicode MS" panose="020B0604020202020204" pitchFamily="34" charset="-128"/>
                <a:cs typeface="Arial Unicode MS" panose="020B0604020202020204" pitchFamily="34" charset="-128"/>
              </a:rPr>
              <a:t>धन्यवाद</a:t>
            </a:r>
            <a:endParaRPr lang="en-US" sz="4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626554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739281-A2D1-8C61-9BB3-893812B61B08}"/>
              </a:ext>
            </a:extLst>
          </p:cNvPr>
          <p:cNvSpPr txBox="1"/>
          <p:nvPr/>
        </p:nvSpPr>
        <p:spPr>
          <a:xfrm>
            <a:off x="351693" y="609601"/>
            <a:ext cx="8557846" cy="8065221"/>
          </a:xfrm>
          <a:prstGeom prst="rect">
            <a:avLst/>
          </a:prstGeom>
          <a:noFill/>
        </p:spPr>
        <p:txBody>
          <a:bodyPr wrap="square">
            <a:spAutoFit/>
          </a:bodyPr>
          <a:lstStyle/>
          <a:p>
            <a:pPr algn="ctr">
              <a:lnSpc>
                <a:spcPct val="115000"/>
              </a:lnSpc>
            </a:pPr>
            <a:r>
              <a:rPr lang="en-US" sz="2400" b="1"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नाथ कहता सब जग </a:t>
            </a:r>
            <a:r>
              <a:rPr lang="hi-IN" sz="2400" b="1"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नाथ्या</a:t>
            </a:r>
            <a:r>
              <a:rPr lang="en-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शब्द  की व्युत्पत्ति  नाथ धातु में  </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प्रत्यय लगाकर सिद्ध की गई है।</a:t>
            </a:r>
          </a:p>
          <a:p>
            <a:pPr algn="just">
              <a:lnSpc>
                <a:spcPct val="115000"/>
              </a:lnSpc>
            </a:pPr>
            <a:r>
              <a:rPr lang="hi-IN" sz="2400" b="1" kern="100" dirty="0" err="1">
                <a:latin typeface="Arial Unicode MS" panose="020B0604020202020204" pitchFamily="34" charset="-128"/>
                <a:ea typeface="Arial Unicode MS" panose="020B0604020202020204" pitchFamily="34" charset="-128"/>
                <a:cs typeface="Arial Unicode MS" panose="020B0604020202020204" pitchFamily="34" charset="-128"/>
              </a:rPr>
              <a:t>अष्टाध्यायी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धातु प्राप्त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याञ्चोपतापैश्वर्याशीष्ष</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जिसका अर्थ-  याचना करना,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आशिर्वाद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देना, ऐश्वर्य प्राप्त करना, श्रीमान होना इत्यादि है।</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p>
          <a:p>
            <a:pPr algn="just">
              <a:lnSpc>
                <a:spcPct val="115000"/>
              </a:lnSpc>
            </a:pPr>
            <a:r>
              <a:rPr lang="hi-IN" sz="2400" b="1" kern="100" dirty="0" err="1">
                <a:latin typeface="Arial Unicode MS" panose="020B0604020202020204" pitchFamily="34" charset="-128"/>
                <a:ea typeface="Arial Unicode MS" panose="020B0604020202020204" pitchFamily="34" charset="-128"/>
                <a:cs typeface="Arial Unicode MS" panose="020B0604020202020204" pitchFamily="34" charset="-128"/>
              </a:rPr>
              <a:t>शब्दकल्पद्रुम</a:t>
            </a: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शब्द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पुल्लिङ्ग</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द्योतक है। नाथ शब्द से ईश्वर का बोध होता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ईश्वरो</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भवतीति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तथा 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ऐश्ये</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ऐश्वर्ययुक्तः।ऐश्वर्य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लिये भी नाथ शब्द प्रयुक्त है। नाथ शब्द के जो अन्य पर्याय हैं, वे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अधिपः</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ईशः,नेता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परिवृढः</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अधिभूः</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इन्द्रः,स्वामी</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आर्य्यः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प्रभुः</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भर्ता,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ईश्वरः</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विभुः</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ईशिता,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ईनः,नायकः</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इति हेमचन्द्रः।3।23।।(यथा, रामायणे।2।48।17। </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स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हि</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जनस्यास्य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स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स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परायणम्</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endPar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r>
              <a:rPr lang="hi-IN" sz="2400" b="1" kern="100" dirty="0" err="1">
                <a:latin typeface="Arial Unicode MS" panose="020B0604020202020204" pitchFamily="34" charset="-128"/>
                <a:ea typeface="Arial Unicode MS" panose="020B0604020202020204" pitchFamily="34" charset="-128"/>
                <a:cs typeface="Arial Unicode MS" panose="020B0604020202020204" pitchFamily="34" charset="-128"/>
              </a:rPr>
              <a:t>वाचस्पत्यम्</a:t>
            </a: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पु. 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ऐश्ये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स्वामिनि</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ईश्वरे</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हेमचे</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अनर्घ्यमर्घ्येण</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तमद्रि</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कुमा</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त्रिलोकनाथेन</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मथद्विषः</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रघुः</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यहाँ भी नाथ शब्द का प्रयोग ऐश्वर्य से लिया गया है।</a:t>
            </a:r>
          </a:p>
          <a:p>
            <a:pPr algn="just">
              <a:lnSpc>
                <a:spcPct val="115000"/>
              </a:lnSpc>
            </a:pPr>
            <a:r>
              <a:rPr lang="en-US" sz="2400" kern="0" dirty="0">
                <a:highlight>
                  <a:srgbClr val="FFFFFF"/>
                </a:highligh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400" kern="100" dirty="0">
              <a:highlight>
                <a:srgbClr val="FFFFFF"/>
              </a:highlight>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endParaRPr lang="hi-IN" sz="2400" kern="0" dirty="0">
              <a:highlight>
                <a:srgbClr val="FFFFFF"/>
              </a:highlight>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lnSpc>
                <a:spcPct val="115000"/>
              </a:lnSpc>
            </a:pPr>
            <a:r>
              <a:rPr lang="hi-IN" sz="2400" kern="100" dirty="0">
                <a:highlight>
                  <a:srgbClr val="FFFFFF"/>
                </a:highligh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15000"/>
              </a:lnSpc>
            </a:pPr>
            <a:endParaRPr lang="hi-IN" sz="2000"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39082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3A6F2F-8769-4A15-C170-B37D698C61BD}"/>
              </a:ext>
            </a:extLst>
          </p:cNvPr>
          <p:cNvSpPr txBox="1"/>
          <p:nvPr/>
        </p:nvSpPr>
        <p:spPr>
          <a:xfrm>
            <a:off x="1705708" y="761615"/>
            <a:ext cx="6072188" cy="5170646"/>
          </a:xfrm>
          <a:prstGeom prst="rect">
            <a:avLst/>
          </a:prstGeom>
          <a:noFill/>
        </p:spPr>
        <p:txBody>
          <a:bodyPr wrap="square">
            <a:spAutoFit/>
          </a:bodyPr>
          <a:lstStyle/>
          <a:p>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संस्कृत </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कन्नड</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कोश-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पदविभागः</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पुल्लिङ्गः</a:t>
            </a:r>
            <a:endParaRPr lang="hi-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निष्पत्तिः</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याञ्चोपतापैश्वर्याशीःषु</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(3-1-134)</a:t>
            </a:r>
          </a:p>
          <a:p>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व्युत्पत्तिः</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नाथति</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ईश्वरो</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भवति</a:t>
            </a:r>
            <a:endParaRPr lang="hi-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प्रयोगः</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नाथे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श्रीपुरुषोत्तमे</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त्रिजगतामेकाधिपे</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चेतसा</a:t>
            </a:r>
            <a:endParaRPr lang="hi-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आप्टे</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संस्कृतआङ्गलकोश</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A lord, master, </a:t>
            </a:r>
            <a:r>
              <a:rPr lang="en-US" sz="2400" dirty="0" err="1">
                <a:latin typeface="Arial Unicode MS" panose="020B0604020202020204" pitchFamily="34" charset="-128"/>
                <a:ea typeface="Arial Unicode MS" panose="020B0604020202020204" pitchFamily="34" charset="-128"/>
                <a:cs typeface="Arial Unicode MS" panose="020B0604020202020204" pitchFamily="34" charset="-128"/>
              </a:rPr>
              <a:t>protector,leader</a:t>
            </a: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मोनियर</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विलियम्स</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संस्कृतआङ्गलकोश</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protector, </a:t>
            </a:r>
            <a:r>
              <a:rPr lang="en-US" sz="2400" dirty="0" err="1">
                <a:latin typeface="Arial Unicode MS" panose="020B0604020202020204" pitchFamily="34" charset="-128"/>
                <a:ea typeface="Arial Unicode MS" panose="020B0604020202020204" pitchFamily="34" charset="-128"/>
                <a:cs typeface="Arial Unicode MS" panose="020B0604020202020204" pitchFamily="34" charset="-128"/>
              </a:rPr>
              <a:t>patron,possessor,owner</a:t>
            </a: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आप्टे</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संस्कृत </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हिन्दीकोश</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पु.-नाथ</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प्रभु,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स्वामी,रक्षक</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पति</a:t>
            </a:r>
          </a:p>
          <a:p>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नाथः</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पु.- नाथ </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अच</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भारवाही</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बैल की नाक में डाला हुआ रस्सा</a:t>
            </a:r>
          </a:p>
          <a:p>
            <a:endParaRPr lang="en-US" dirty="0"/>
          </a:p>
        </p:txBody>
      </p:sp>
    </p:spTree>
    <p:extLst>
      <p:ext uri="{BB962C8B-B14F-4D97-AF65-F5344CB8AC3E}">
        <p14:creationId xmlns:p14="http://schemas.microsoft.com/office/powerpoint/2010/main" val="429197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6759B0-3C54-7BC4-5E8F-16E04E4EEE79}"/>
              </a:ext>
            </a:extLst>
          </p:cNvPr>
          <p:cNvSpPr txBox="1"/>
          <p:nvPr/>
        </p:nvSpPr>
        <p:spPr>
          <a:xfrm>
            <a:off x="633046" y="1078523"/>
            <a:ext cx="8311662" cy="6247864"/>
          </a:xfrm>
          <a:prstGeom prst="rect">
            <a:avLst/>
          </a:prstGeom>
          <a:noFill/>
        </p:spPr>
        <p:txBody>
          <a:bodyPr wrap="square">
            <a:spAutoFit/>
          </a:bodyPr>
          <a:lstStyle/>
          <a:p>
            <a:pPr algn="ctr"/>
            <a:r>
              <a:rPr lang="hi-IN" sz="2400" b="1" dirty="0">
                <a:cs typeface="Arial Unicode MS" panose="020B0604020202020204" pitchFamily="34" charset="-128"/>
              </a:rPr>
              <a:t>नकारो नाद </a:t>
            </a:r>
            <a:r>
              <a:rPr lang="hi-IN" sz="2400" b="1" dirty="0" err="1">
                <a:cs typeface="Arial Unicode MS" panose="020B0604020202020204" pitchFamily="34" charset="-128"/>
              </a:rPr>
              <a:t>रूपं</a:t>
            </a:r>
            <a:r>
              <a:rPr lang="hi-IN" sz="2400" b="1" dirty="0">
                <a:cs typeface="Arial Unicode MS" panose="020B0604020202020204" pitchFamily="34" charset="-128"/>
              </a:rPr>
              <a:t> </a:t>
            </a:r>
            <a:r>
              <a:rPr lang="hi-IN" sz="2400" b="1" dirty="0" err="1">
                <a:cs typeface="Arial Unicode MS" panose="020B0604020202020204" pitchFamily="34" charset="-128"/>
              </a:rPr>
              <a:t>थकारः</a:t>
            </a:r>
            <a:r>
              <a:rPr lang="hi-IN" sz="2400" b="1" dirty="0">
                <a:cs typeface="Arial Unicode MS" panose="020B0604020202020204" pitchFamily="34" charset="-128"/>
              </a:rPr>
              <a:t> </a:t>
            </a:r>
            <a:r>
              <a:rPr lang="hi-IN" sz="2400" b="1" dirty="0" err="1">
                <a:cs typeface="Arial Unicode MS" panose="020B0604020202020204" pitchFamily="34" charset="-128"/>
              </a:rPr>
              <a:t>स्थाप्यते</a:t>
            </a:r>
            <a:r>
              <a:rPr lang="hi-IN" sz="2400" b="1" dirty="0">
                <a:cs typeface="Arial Unicode MS" panose="020B0604020202020204" pitchFamily="34" charset="-128"/>
              </a:rPr>
              <a:t> सदा।</a:t>
            </a:r>
          </a:p>
          <a:p>
            <a:pPr algn="ctr"/>
            <a:r>
              <a:rPr lang="hi-IN" sz="2400" b="1" dirty="0" err="1">
                <a:cs typeface="Arial Unicode MS" panose="020B0604020202020204" pitchFamily="34" charset="-128"/>
              </a:rPr>
              <a:t>भुवनत्रययमेवैकः</a:t>
            </a:r>
            <a:r>
              <a:rPr lang="hi-IN" sz="2400" b="1" dirty="0">
                <a:cs typeface="Arial Unicode MS" panose="020B0604020202020204" pitchFamily="34" charset="-128"/>
              </a:rPr>
              <a:t> श्री </a:t>
            </a:r>
            <a:r>
              <a:rPr lang="hi-IN" sz="2400" b="1" dirty="0" err="1">
                <a:cs typeface="Arial Unicode MS" panose="020B0604020202020204" pitchFamily="34" charset="-128"/>
              </a:rPr>
              <a:t>गोरक्ष</a:t>
            </a:r>
            <a:r>
              <a:rPr lang="hi-IN" sz="2400" b="1" dirty="0">
                <a:cs typeface="Arial Unicode MS" panose="020B0604020202020204" pitchFamily="34" charset="-128"/>
              </a:rPr>
              <a:t> </a:t>
            </a:r>
            <a:r>
              <a:rPr lang="hi-IN" sz="2400" b="1" dirty="0" err="1">
                <a:cs typeface="Arial Unicode MS" panose="020B0604020202020204" pitchFamily="34" charset="-128"/>
              </a:rPr>
              <a:t>नमो</a:t>
            </a:r>
            <a:r>
              <a:rPr lang="hi-IN" sz="2400" b="1" dirty="0" err="1">
                <a:latin typeface="Arial Unicode MS" panose="020B0604020202020204" pitchFamily="34" charset="-128"/>
                <a:ea typeface="Arial Unicode MS" panose="020B0604020202020204" pitchFamily="34" charset="-128"/>
                <a:cs typeface="Arial Unicode MS" panose="020B0604020202020204" pitchFamily="34" charset="-128"/>
              </a:rPr>
              <a:t>ऽस्तुते</a:t>
            </a:r>
            <a:r>
              <a:rPr lang="hi-IN" sz="2400" b="1"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hi-IN" sz="2400" b="1" dirty="0">
              <a:cs typeface="Arial Unicode MS" panose="020B0604020202020204" pitchFamily="34" charset="-128"/>
            </a:endParaRPr>
          </a:p>
          <a:p>
            <a:r>
              <a:rPr lang="hi-IN" sz="2400" b="1" dirty="0">
                <a:cs typeface="Arial Unicode MS" panose="020B0604020202020204" pitchFamily="34" charset="-128"/>
              </a:rPr>
              <a:t> </a:t>
            </a:r>
            <a:r>
              <a:rPr lang="hi-IN" sz="2400" b="1" dirty="0" err="1">
                <a:cs typeface="Arial Unicode MS" panose="020B0604020202020204" pitchFamily="34" charset="-128"/>
              </a:rPr>
              <a:t>गोरक्षसिद्धान्त</a:t>
            </a:r>
            <a:r>
              <a:rPr lang="hi-IN" sz="2400" b="1" dirty="0">
                <a:cs typeface="Arial Unicode MS" panose="020B0604020202020204" pitchFamily="34" charset="-128"/>
              </a:rPr>
              <a:t> संग्रह में </a:t>
            </a:r>
            <a:r>
              <a:rPr lang="hi-IN" sz="2400" b="1" dirty="0" err="1">
                <a:cs typeface="Arial Unicode MS" panose="020B0604020202020204" pitchFamily="34" charset="-128"/>
              </a:rPr>
              <a:t>राजगुह्य</a:t>
            </a:r>
            <a:r>
              <a:rPr lang="hi-IN" sz="2400" b="1" dirty="0">
                <a:cs typeface="Arial Unicode MS" panose="020B0604020202020204" pitchFamily="34" charset="-128"/>
              </a:rPr>
              <a:t> से </a:t>
            </a:r>
            <a:r>
              <a:rPr lang="hi-IN" sz="2400" b="1" dirty="0" err="1">
                <a:cs typeface="Arial Unicode MS" panose="020B0604020202020204" pitchFamily="34" charset="-128"/>
              </a:rPr>
              <a:t>उदघृत</a:t>
            </a:r>
            <a:r>
              <a:rPr lang="hi-IN" sz="2400" dirty="0">
                <a:cs typeface="Arial Unicode MS" panose="020B0604020202020204" pitchFamily="34" charset="-128"/>
              </a:rPr>
              <a:t> ग्रन्थ के अनुसार </a:t>
            </a:r>
            <a:r>
              <a:rPr lang="en-IN" sz="2400" dirty="0">
                <a:latin typeface="Arial Unicode MS" panose="020B0604020202020204" pitchFamily="34" charset="-128"/>
              </a:rPr>
              <a:t>'</a:t>
            </a:r>
            <a:r>
              <a:rPr lang="hi-IN" sz="2400" dirty="0">
                <a:cs typeface="Arial Unicode MS" panose="020B0604020202020204" pitchFamily="34" charset="-128"/>
              </a:rPr>
              <a:t>ना</a:t>
            </a:r>
            <a:r>
              <a:rPr lang="en-IN" sz="2400" dirty="0">
                <a:latin typeface="Arial Unicode MS" panose="020B0604020202020204" pitchFamily="34" charset="-128"/>
              </a:rPr>
              <a:t>' </a:t>
            </a:r>
            <a:r>
              <a:rPr lang="hi-IN" sz="2400" dirty="0">
                <a:cs typeface="Arial Unicode MS" panose="020B0604020202020204" pitchFamily="34" charset="-128"/>
              </a:rPr>
              <a:t>का अर्थ है </a:t>
            </a:r>
            <a:r>
              <a:rPr lang="en-IN" sz="2400" dirty="0">
                <a:latin typeface="Arial Unicode MS" panose="020B0604020202020204" pitchFamily="34" charset="-128"/>
              </a:rPr>
              <a:t>'</a:t>
            </a:r>
            <a:r>
              <a:rPr lang="hi-IN" sz="2400" dirty="0" err="1">
                <a:cs typeface="Arial Unicode MS" panose="020B0604020202020204" pitchFamily="34" charset="-128"/>
              </a:rPr>
              <a:t>अनादिरूप</a:t>
            </a:r>
            <a:r>
              <a:rPr lang="en-IN" sz="2400" dirty="0">
                <a:latin typeface="Arial Unicode MS" panose="020B0604020202020204" pitchFamily="34" charset="-128"/>
              </a:rPr>
              <a:t>' </a:t>
            </a:r>
            <a:r>
              <a:rPr lang="hi-IN" sz="2400" dirty="0">
                <a:cs typeface="Arial Unicode MS" panose="020B0604020202020204" pitchFamily="34" charset="-128"/>
              </a:rPr>
              <a:t>और </a:t>
            </a:r>
            <a:r>
              <a:rPr lang="en-IN" sz="2400" dirty="0">
                <a:latin typeface="Arial Unicode MS" panose="020B0604020202020204" pitchFamily="34" charset="-128"/>
              </a:rPr>
              <a:t>'</a:t>
            </a:r>
            <a:r>
              <a:rPr lang="hi-IN" sz="2400" dirty="0">
                <a:cs typeface="Arial Unicode MS" panose="020B0604020202020204" pitchFamily="34" charset="-128"/>
              </a:rPr>
              <a:t>थ</a:t>
            </a:r>
            <a:r>
              <a:rPr lang="en-IN" sz="2400" dirty="0">
                <a:latin typeface="Arial Unicode MS" panose="020B0604020202020204" pitchFamily="34" charset="-128"/>
              </a:rPr>
              <a:t>' </a:t>
            </a:r>
            <a:r>
              <a:rPr lang="hi-IN" sz="2400" dirty="0">
                <a:cs typeface="Arial Unicode MS" panose="020B0604020202020204" pitchFamily="34" charset="-128"/>
              </a:rPr>
              <a:t>का अर्थ है (</a:t>
            </a:r>
            <a:r>
              <a:rPr lang="hi-IN" sz="2400" dirty="0" err="1">
                <a:cs typeface="Arial Unicode MS" panose="020B0604020202020204" pitchFamily="34" charset="-128"/>
              </a:rPr>
              <a:t>भुवनत्रय</a:t>
            </a:r>
            <a:r>
              <a:rPr lang="hi-IN" sz="2400" dirty="0">
                <a:cs typeface="Arial Unicode MS" panose="020B0604020202020204" pitchFamily="34" charset="-128"/>
              </a:rPr>
              <a:t> का) स्थापित होना।</a:t>
            </a:r>
          </a:p>
          <a:p>
            <a:r>
              <a:rPr lang="hi-IN" sz="2400" dirty="0">
                <a:cs typeface="Arial Unicode MS" panose="020B0604020202020204" pitchFamily="34" charset="-128"/>
              </a:rPr>
              <a:t> नाथ वह तत्व है जो </a:t>
            </a:r>
            <a:r>
              <a:rPr lang="hi-IN" sz="2400" dirty="0" err="1">
                <a:cs typeface="Arial Unicode MS" panose="020B0604020202020204" pitchFamily="34" charset="-128"/>
              </a:rPr>
              <a:t>अनादिरूप</a:t>
            </a:r>
            <a:r>
              <a:rPr lang="hi-IN" sz="2400" dirty="0">
                <a:cs typeface="Arial Unicode MS" panose="020B0604020202020204" pitchFamily="34" charset="-128"/>
              </a:rPr>
              <a:t> है तथा </a:t>
            </a:r>
            <a:r>
              <a:rPr lang="hi-IN" sz="2400" dirty="0" err="1">
                <a:cs typeface="Arial Unicode MS" panose="020B0604020202020204" pitchFamily="34" charset="-128"/>
              </a:rPr>
              <a:t>भुवनत्रय</a:t>
            </a:r>
            <a:r>
              <a:rPr lang="hi-IN" sz="2400" dirty="0">
                <a:cs typeface="Arial Unicode MS" panose="020B0604020202020204" pitchFamily="34" charset="-128"/>
              </a:rPr>
              <a:t> की स्थिति का कारण है।</a:t>
            </a:r>
            <a:r>
              <a:rPr lang="en-IN" sz="2400" dirty="0">
                <a:latin typeface="Arial Unicode MS" panose="020B0604020202020204" pitchFamily="34" charset="-128"/>
              </a:rPr>
              <a:t>’ </a:t>
            </a:r>
            <a:endParaRPr lang="hi-IN" sz="2400" dirty="0">
              <a:latin typeface="Arial Unicode MS" panose="020B0604020202020204" pitchFamily="34" charset="-128"/>
            </a:endParaRPr>
          </a:p>
          <a:p>
            <a:r>
              <a:rPr lang="hi-IN" sz="2400" b="1" dirty="0" err="1">
                <a:cs typeface="Arial Unicode MS" panose="020B0604020202020204" pitchFamily="34" charset="-128"/>
              </a:rPr>
              <a:t>गोरक्षसिद्धान्त</a:t>
            </a:r>
            <a:r>
              <a:rPr lang="hi-IN" sz="2400" b="1" dirty="0">
                <a:cs typeface="Arial Unicode MS" panose="020B0604020202020204" pitchFamily="34" charset="-128"/>
              </a:rPr>
              <a:t> संग्रह में </a:t>
            </a:r>
            <a:r>
              <a:rPr lang="hi-IN" sz="2400" b="1" dirty="0" err="1">
                <a:cs typeface="Arial Unicode MS" panose="020B0604020202020204" pitchFamily="34" charset="-128"/>
              </a:rPr>
              <a:t>शक्तिसंगमतंत्र</a:t>
            </a:r>
            <a:r>
              <a:rPr lang="hi-IN" sz="2400" dirty="0">
                <a:cs typeface="Arial Unicode MS" panose="020B0604020202020204" pitchFamily="34" charset="-128"/>
              </a:rPr>
              <a:t> के अनुसार </a:t>
            </a:r>
            <a:r>
              <a:rPr lang="en-IN" sz="2400" dirty="0">
                <a:latin typeface="Arial Unicode MS" panose="020B0604020202020204" pitchFamily="34" charset="-128"/>
              </a:rPr>
              <a:t>'</a:t>
            </a:r>
            <a:r>
              <a:rPr lang="hi-IN" sz="2400" dirty="0">
                <a:cs typeface="Arial Unicode MS" panose="020B0604020202020204" pitchFamily="34" charset="-128"/>
              </a:rPr>
              <a:t>ना</a:t>
            </a:r>
            <a:r>
              <a:rPr lang="en-IN" sz="2400" dirty="0">
                <a:latin typeface="Arial Unicode MS" panose="020B0604020202020204" pitchFamily="34" charset="-128"/>
              </a:rPr>
              <a:t>' </a:t>
            </a:r>
            <a:r>
              <a:rPr lang="hi-IN" sz="2400" dirty="0">
                <a:cs typeface="Arial Unicode MS" panose="020B0604020202020204" pitchFamily="34" charset="-128"/>
              </a:rPr>
              <a:t>का तात्पर्य उस नाथ ब्रह्म से है, जो </a:t>
            </a:r>
            <a:r>
              <a:rPr lang="hi-IN" sz="2400" dirty="0" err="1">
                <a:cs typeface="Arial Unicode MS" panose="020B0604020202020204" pitchFamily="34" charset="-128"/>
              </a:rPr>
              <a:t>मोक्षदान</a:t>
            </a:r>
            <a:r>
              <a:rPr lang="hi-IN" sz="2400" dirty="0">
                <a:cs typeface="Arial Unicode MS" panose="020B0604020202020204" pitchFamily="34" charset="-128"/>
              </a:rPr>
              <a:t> में दक्ष है</a:t>
            </a:r>
            <a:r>
              <a:rPr lang="en-IN" sz="2400" dirty="0">
                <a:latin typeface="Arial Unicode MS" panose="020B0604020202020204" pitchFamily="34" charset="-128"/>
              </a:rPr>
              <a:t>, </a:t>
            </a:r>
            <a:r>
              <a:rPr lang="hi-IN" sz="2400" dirty="0">
                <a:cs typeface="Arial Unicode MS" panose="020B0604020202020204" pitchFamily="34" charset="-128"/>
              </a:rPr>
              <a:t>उसका ज्ञान कराता है। </a:t>
            </a:r>
            <a:r>
              <a:rPr lang="en-IN" sz="2400" dirty="0">
                <a:latin typeface="Arial Unicode MS" panose="020B0604020202020204" pitchFamily="34" charset="-128"/>
              </a:rPr>
              <a:t>'</a:t>
            </a:r>
            <a:r>
              <a:rPr lang="hi-IN" sz="2400" dirty="0">
                <a:cs typeface="Arial Unicode MS" panose="020B0604020202020204" pitchFamily="34" charset="-128"/>
              </a:rPr>
              <a:t>थ</a:t>
            </a:r>
            <a:r>
              <a:rPr lang="en-IN" sz="2400" dirty="0">
                <a:latin typeface="Arial Unicode MS" panose="020B0604020202020204" pitchFamily="34" charset="-128"/>
              </a:rPr>
              <a:t>' </a:t>
            </a:r>
            <a:r>
              <a:rPr lang="hi-IN" sz="2400" dirty="0">
                <a:cs typeface="Arial Unicode MS" panose="020B0604020202020204" pitchFamily="34" charset="-128"/>
              </a:rPr>
              <a:t>का अर्थ है</a:t>
            </a:r>
            <a:r>
              <a:rPr lang="en-IN" sz="2400" dirty="0">
                <a:latin typeface="Arial Unicode MS" panose="020B0604020202020204" pitchFamily="34" charset="-128"/>
              </a:rPr>
              <a:t>, </a:t>
            </a:r>
            <a:r>
              <a:rPr lang="hi-IN" sz="2400" dirty="0">
                <a:cs typeface="Arial Unicode MS" panose="020B0604020202020204" pitchFamily="34" charset="-128"/>
              </a:rPr>
              <a:t>अज्ञान के सामर्थ्य को स्थगित करने वाला। </a:t>
            </a:r>
          </a:p>
          <a:p>
            <a:r>
              <a:rPr lang="hi-IN" sz="2400" dirty="0">
                <a:cs typeface="Arial Unicode MS" panose="020B0604020202020204" pitchFamily="34" charset="-128"/>
              </a:rPr>
              <a:t>	इस प्रकार नाथ वह तत्व है। जो मोक्ष प्रदान करता है</a:t>
            </a:r>
            <a:r>
              <a:rPr lang="en-IN" sz="2400" dirty="0">
                <a:latin typeface="Arial Unicode MS" panose="020B0604020202020204" pitchFamily="34" charset="-128"/>
              </a:rPr>
              <a:t>, </a:t>
            </a:r>
            <a:r>
              <a:rPr lang="hi-IN" sz="2400" dirty="0" err="1">
                <a:cs typeface="Arial Unicode MS" panose="020B0604020202020204" pitchFamily="34" charset="-128"/>
              </a:rPr>
              <a:t>नाथब्रह्म</a:t>
            </a:r>
            <a:r>
              <a:rPr lang="hi-IN" sz="2400" dirty="0">
                <a:cs typeface="Arial Unicode MS" panose="020B0604020202020204" pitchFamily="34" charset="-128"/>
              </a:rPr>
              <a:t> का </a:t>
            </a:r>
            <a:r>
              <a:rPr lang="hi-IN" sz="2400" dirty="0" err="1">
                <a:cs typeface="Arial Unicode MS" panose="020B0604020202020204" pitchFamily="34" charset="-128"/>
              </a:rPr>
              <a:t>अनुबोधन</a:t>
            </a:r>
            <a:r>
              <a:rPr lang="hi-IN" sz="2400" dirty="0">
                <a:cs typeface="Arial Unicode MS" panose="020B0604020202020204" pitchFamily="34" charset="-128"/>
              </a:rPr>
              <a:t> करता है। तथा अज्ञान का </a:t>
            </a:r>
            <a:r>
              <a:rPr lang="hi-IN" sz="2400" dirty="0" err="1">
                <a:cs typeface="Arial Unicode MS" panose="020B0604020202020204" pitchFamily="34" charset="-128"/>
              </a:rPr>
              <a:t>स्थगन</a:t>
            </a:r>
            <a:r>
              <a:rPr lang="hi-IN" sz="2400" dirty="0">
                <a:cs typeface="Arial Unicode MS" panose="020B0604020202020204" pitchFamily="34" charset="-128"/>
              </a:rPr>
              <a:t> करता है। इन दोनों ग्रन्थों के अनुसार नाथ तत्व </a:t>
            </a:r>
            <a:r>
              <a:rPr lang="hi-IN" sz="2400" dirty="0" err="1">
                <a:cs typeface="Arial Unicode MS" panose="020B0604020202020204" pitchFamily="34" charset="-128"/>
              </a:rPr>
              <a:t>परमतत्व</a:t>
            </a:r>
            <a:r>
              <a:rPr lang="hi-IN" sz="2400" dirty="0">
                <a:cs typeface="Arial Unicode MS" panose="020B0604020202020204" pitchFamily="34" charset="-128"/>
              </a:rPr>
              <a:t> है। वह </a:t>
            </a:r>
            <a:r>
              <a:rPr lang="hi-IN" sz="2400" dirty="0" err="1">
                <a:cs typeface="Arial Unicode MS" panose="020B0604020202020204" pitchFamily="34" charset="-128"/>
              </a:rPr>
              <a:t>भुवनत्रय</a:t>
            </a:r>
            <a:r>
              <a:rPr lang="hi-IN" sz="2400" dirty="0">
                <a:cs typeface="Arial Unicode MS" panose="020B0604020202020204" pitchFamily="34" charset="-128"/>
              </a:rPr>
              <a:t> का कारण</a:t>
            </a:r>
            <a:r>
              <a:rPr lang="en-IN" sz="2400" dirty="0">
                <a:latin typeface="Arial Unicode MS" panose="020B0604020202020204" pitchFamily="34" charset="-128"/>
              </a:rPr>
              <a:t>, </a:t>
            </a:r>
            <a:r>
              <a:rPr lang="hi-IN" sz="2400" dirty="0">
                <a:cs typeface="Arial Unicode MS" panose="020B0604020202020204" pitchFamily="34" charset="-128"/>
              </a:rPr>
              <a:t>परम ज्ञान का दाता तथा मोक्षदाता है। </a:t>
            </a:r>
          </a:p>
          <a:p>
            <a:r>
              <a:rPr lang="hi-IN" sz="2400" dirty="0">
                <a:cs typeface="Arial Unicode MS" panose="020B0604020202020204" pitchFamily="34" charset="-128"/>
              </a:rPr>
              <a:t>	इस तरह सृष्टि </a:t>
            </a:r>
            <a:r>
              <a:rPr lang="hi-IN" sz="2400" dirty="0" err="1">
                <a:cs typeface="Arial Unicode MS" panose="020B0604020202020204" pitchFamily="34" charset="-128"/>
              </a:rPr>
              <a:t>स्थति</a:t>
            </a:r>
            <a:r>
              <a:rPr lang="hi-IN" sz="2400" dirty="0">
                <a:cs typeface="Arial Unicode MS" panose="020B0604020202020204" pitchFamily="34" charset="-128"/>
              </a:rPr>
              <a:t> और लय की प्रक्रिया में  शक्ति शिव का सृजन करती है, शिव पालन करते हैं, काल संहार करता है तथा नाथ मुक्ति देता है, इस कारण योगी जन इसका आश्रय ग्रहण करते हैं।</a:t>
            </a:r>
          </a:p>
          <a:p>
            <a:endParaRPr lang="hi-IN" sz="2000" kern="100" dirty="0">
              <a:latin typeface="Calibri" panose="020F0502020204030204" pitchFamily="34" charset="0"/>
              <a:ea typeface="Calibri" panose="020F0502020204030204" pitchFamily="34" charset="0"/>
              <a:cs typeface="Arial Unicode MS" panose="020B0604020202020204" pitchFamily="34" charset="-128"/>
            </a:endParaRPr>
          </a:p>
          <a:p>
            <a:endParaRPr lang="hi-IN" sz="2000" kern="100" dirty="0">
              <a:latin typeface="Calibri" panose="020F0502020204030204" pitchFamily="34" charset="0"/>
              <a:ea typeface="Calibri" panose="020F0502020204030204" pitchFamily="34" charset="0"/>
              <a:cs typeface="Arial Unicode MS" panose="020B0604020202020204" pitchFamily="34" charset="-128"/>
            </a:endParaRPr>
          </a:p>
        </p:txBody>
      </p:sp>
    </p:spTree>
    <p:extLst>
      <p:ext uri="{BB962C8B-B14F-4D97-AF65-F5344CB8AC3E}">
        <p14:creationId xmlns:p14="http://schemas.microsoft.com/office/powerpoint/2010/main" val="3415674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5D7D49-6CDD-298E-56D0-486186B3B194}"/>
              </a:ext>
            </a:extLst>
          </p:cNvPr>
          <p:cNvSpPr txBox="1"/>
          <p:nvPr/>
        </p:nvSpPr>
        <p:spPr>
          <a:xfrm>
            <a:off x="1625600" y="746812"/>
            <a:ext cx="6096000" cy="5157630"/>
          </a:xfrm>
          <a:prstGeom prst="rect">
            <a:avLst/>
          </a:prstGeom>
          <a:noFill/>
        </p:spPr>
        <p:txBody>
          <a:bodyPr wrap="square">
            <a:spAutoFit/>
          </a:bodyPr>
          <a:lstStyle/>
          <a:p>
            <a:pPr indent="457200"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सनातन धर्म में जब देवी देवताओं की स्तुति करते हैं तो हे नाथ </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कहकर संबोधित करते हैं, उसी प्रकार परम्पराओं में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तेजयुक्त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त्रैकालिक</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विभूतियों को नाथ नाम से जाना जाता हैं। जैसे-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आदिनाथ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पशुपतिनाथ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मत्स्येन्द्रनाथ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गोरक्षनाथ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गणनाथ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नागनाथ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वैद्यनाथ, विश्वनाथ, जगन्नाथ,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रामनाथ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द्वारिकानाथ,केदारनाथ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बदरीनाथ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अमरनाथ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एकलिंगनाथ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जालंधरनाथ,भोलेनाथ,कानीफनाथ,भतृहरिनाथ,घुश्नेश्वरनाथ,भादेश्वरनाथ,नागेश्वरनाथ,शंभूनाथ,श्रीनाथ,सोमेश्वरनाथ,महेन्द्रनाथ,भयहरणनाथ,भंवरनाथ,सुंदरनाथ</a:t>
            </a:r>
            <a:r>
              <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श्रद्धानाथ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पंढरीनाथ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शीलनाथ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इत्यादि असंख्य नाम प्राप्त होते हैं।</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0164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FBFF00-648D-9D63-0139-9DEFC7654EB2}"/>
              </a:ext>
            </a:extLst>
          </p:cNvPr>
          <p:cNvSpPr txBox="1"/>
          <p:nvPr/>
        </p:nvSpPr>
        <p:spPr>
          <a:xfrm>
            <a:off x="1751428" y="0"/>
            <a:ext cx="6189784" cy="7017306"/>
          </a:xfrm>
          <a:prstGeom prst="rect">
            <a:avLst/>
          </a:prstGeom>
          <a:noFill/>
        </p:spPr>
        <p:txBody>
          <a:bodyPr wrap="square">
            <a:spAutoFit/>
          </a:bodyPr>
          <a:lstStyle/>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वैदिक साहित्य के अध्ययन से पता चलता है 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ऋग्वेद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एक प्रसिद्ध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सुक्त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नाथ शब्द  सक्षम रूप में प्रयुक्त है</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अथर्ववेद में आश्रय ग्रहण करने योग्य स्थान के लिये प्रयुक्त है।</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बौद्धो</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ग्रन्थ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धम्मपद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स्वामी अथवा मालिक अर्थ में लिया गया है।</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जैन धर्म में महावीर जा के कुल का नाम नाथ वंश के रूप में है।</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आर्येतर जातियों के भाषाओं में भी नत,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नाथ शब्द प्रयुक्त है।</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निर्गुणी संतों के साहित्य में भी इस शब्द का व्यवहार मिलता है। </a:t>
            </a:r>
          </a:p>
          <a:p>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रामानंद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नाम से प्रसिद्ध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रामरक्षा</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रचना में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 निरंजन और प्राण पिंड की रक्षा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करनेवाला</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कहा गया है। कबीर ने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का प्रयोग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मायाजेता</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 अर्थ में किया है। उसे त्रिभुवन 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यती</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कहा गया है। </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hi-IN" kern="1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dirty="0"/>
          </a:p>
        </p:txBody>
      </p:sp>
    </p:spTree>
    <p:extLst>
      <p:ext uri="{BB962C8B-B14F-4D97-AF65-F5344CB8AC3E}">
        <p14:creationId xmlns:p14="http://schemas.microsoft.com/office/powerpoint/2010/main" val="3502811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6759B0-3C54-7BC4-5E8F-16E04E4EEE79}"/>
              </a:ext>
            </a:extLst>
          </p:cNvPr>
          <p:cNvSpPr txBox="1"/>
          <p:nvPr/>
        </p:nvSpPr>
        <p:spPr>
          <a:xfrm>
            <a:off x="422032" y="504092"/>
            <a:ext cx="7197969" cy="6758260"/>
          </a:xfrm>
          <a:prstGeom prst="rect">
            <a:avLst/>
          </a:prstGeom>
          <a:noFill/>
        </p:spPr>
        <p:txBody>
          <a:bodyPr wrap="square">
            <a:spAutoFit/>
          </a:bodyPr>
          <a:lstStyle/>
          <a:p>
            <a:pPr indent="457200" algn="ctr">
              <a:lnSpc>
                <a:spcPct val="115000"/>
              </a:lnSpc>
            </a:pPr>
            <a:r>
              <a:rPr lang="hi-IN" sz="2400" b="1" kern="100" dirty="0">
                <a:latin typeface="Arial Unicode MS" panose="020B0604020202020204" pitchFamily="34" charset="-128"/>
                <a:ea typeface="Arial Unicode MS" panose="020B0604020202020204" pitchFamily="34" charset="-128"/>
                <a:cs typeface="Arial Unicode MS" panose="020B0604020202020204" pitchFamily="34" charset="-128"/>
              </a:rPr>
              <a:t>नाथ सोई जो त्रिभुवन जती।</a:t>
            </a:r>
          </a:p>
          <a:p>
            <a:pPr indent="457200">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बंगाल के योगी लोग भी अपने नाम के साथ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जोड़ते हैं खासतौर से  जो कपड़ा बीनने का कार्य करते हैं</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पान बेचने तथा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चूने</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व्यवसाय करते हैं। कबीर जी ने अपनी रचनाओं में केवल एक बार ही इस शब्द का प्रयोग किया है, नाथ शब्द के पूर्व विष्णु</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कृष्ण</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राम</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अल्ला</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खुदा</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करीम</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गोरख</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महादेव</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सिद्ध आदि का प्रयोग किया है। </a:t>
            </a:r>
          </a:p>
          <a:p>
            <a:pPr indent="457200">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शब्द को पति वाचक भा माना जाता है। जैसे-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गौरीनाथ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प्रजानाथ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रघुनाथ,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यदुनाथ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प्राणनाथ।</a:t>
            </a:r>
          </a:p>
          <a:p>
            <a:pPr indent="457200">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इन उक्त शब्दों के विवेचन से यह ज्ञात होता है कि नाथ शब्द ईश्वर, ब्रह्म, का वाचक है। यह नाथ शब्द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परमतत्व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और संकेत करता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भुवनत्रय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 व्याप्त नाथ ही सर्वव्यापक,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सर्वद्रष्टा,एवं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सर्वश्रेष्ठ है। </a:t>
            </a:r>
          </a:p>
          <a:p>
            <a:pPr indent="457200">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 ही अव्यक्त पर ब्रह्म शिव की साकार मूर्ति स्वरूप है। नाथ के आश्रय से ही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परमपद</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मुक्ति, मोक्ष की प्राप्ति संभव है।</a:t>
            </a:r>
          </a:p>
          <a:p>
            <a:pPr indent="457200" algn="ctr">
              <a:lnSpc>
                <a:spcPct val="115000"/>
              </a:lnSpc>
            </a:pPr>
            <a:endParaRPr lang="en-US"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15364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6759B0-3C54-7BC4-5E8F-16E04E4EEE79}"/>
              </a:ext>
            </a:extLst>
          </p:cNvPr>
          <p:cNvSpPr txBox="1"/>
          <p:nvPr/>
        </p:nvSpPr>
        <p:spPr>
          <a:xfrm>
            <a:off x="422032" y="504092"/>
            <a:ext cx="7197969" cy="4732899"/>
          </a:xfrm>
          <a:prstGeom prst="rect">
            <a:avLst/>
          </a:prstGeom>
          <a:noFill/>
        </p:spPr>
        <p:txBody>
          <a:bodyPr wrap="square">
            <a:spAutoFit/>
          </a:bodyPr>
          <a:lstStyle/>
          <a:p>
            <a:pPr indent="457200" algn="just">
              <a:lnSpc>
                <a:spcPct val="115000"/>
              </a:lnSpc>
            </a:pP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एक उपाधि भी है जो साधकों को नाथ संप्रदाय में दीक्षित होने के बाद प्रदान की जाती है और यह शब्द दीक्षा के बाद उनके नाम के अंत में जोड़ दिया जाता है। </a:t>
            </a:r>
          </a:p>
          <a:p>
            <a:pPr indent="457200" algn="just">
              <a:lnSpc>
                <a:spcPct val="115000"/>
              </a:lnSpc>
            </a:pP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की शाब्दिक और दार्शनिक व्याख्या करते समय कोई अंतर प्राप्त नहीं होता। दोनों में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परमतत्व</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की ओर संकेत करता है। </a:t>
            </a:r>
          </a:p>
          <a:p>
            <a:pPr indent="457200"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स्पष्टतः ये शब्द विभिन्न संप्रदायों के मान्य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परमतत्व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या पूज्य या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उपास्य</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हैं। </a:t>
            </a:r>
          </a:p>
          <a:p>
            <a:pPr indent="457200"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ऐसी स्थिति में यहाँ </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नाथ</a:t>
            </a:r>
            <a:r>
              <a:rPr lang="en-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शब्द को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नाथपंथ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का मान्य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परमतत्व</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स्वीकार किया जा सकता है।</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a:p>
            <a:pPr indent="457200" algn="just">
              <a:lnSpc>
                <a:spcPct val="115000"/>
              </a:lnSpc>
            </a:pP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080103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CBD616-9440-BB97-AEE7-03ED8F09A911}"/>
              </a:ext>
            </a:extLst>
          </p:cNvPr>
          <p:cNvSpPr txBox="1"/>
          <p:nvPr/>
        </p:nvSpPr>
        <p:spPr>
          <a:xfrm>
            <a:off x="1383323" y="160547"/>
            <a:ext cx="6096000" cy="6007094"/>
          </a:xfrm>
          <a:prstGeom prst="rect">
            <a:avLst/>
          </a:prstGeom>
          <a:noFill/>
        </p:spPr>
        <p:txBody>
          <a:bodyPr wrap="square">
            <a:spAutoFit/>
          </a:bodyPr>
          <a:lstStyle/>
          <a:p>
            <a:pPr indent="457200" algn="just">
              <a:lnSpc>
                <a:spcPct val="115000"/>
              </a:lnSpc>
            </a:pP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जैसे- योगी, जोगी,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कनफटा</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योगी, दर्शनी,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गोरखनाथी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धर्मनाथी</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kern="100" dirty="0" err="1">
                <a:latin typeface="Arial Unicode MS" panose="020B0604020202020204" pitchFamily="34" charset="-128"/>
                <a:ea typeface="Arial Unicode MS" panose="020B0604020202020204" pitchFamily="34" charset="-128"/>
                <a:cs typeface="Arial Unicode MS" panose="020B0604020202020204" pitchFamily="34" charset="-128"/>
              </a:rPr>
              <a:t>रावल</a:t>
            </a:r>
            <a:r>
              <a:rPr lang="hi-IN" sz="2400" kern="100" dirty="0">
                <a:latin typeface="Arial Unicode MS" panose="020B0604020202020204" pitchFamily="34" charset="-128"/>
                <a:ea typeface="Arial Unicode MS" panose="020B0604020202020204" pitchFamily="34" charset="-128"/>
                <a:cs typeface="Arial Unicode MS" panose="020B0604020202020204" pitchFamily="34" charset="-128"/>
              </a:rPr>
              <a:t> इत्यादि।</a:t>
            </a:r>
          </a:p>
          <a:p>
            <a:pPr indent="457200" algn="just">
              <a:lnSpc>
                <a:spcPct val="115000"/>
              </a:lnSpc>
            </a:pP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हठयोग</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की साधना के कारण उन्हें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योगी</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कहा जाता है।</a:t>
            </a:r>
          </a:p>
          <a:p>
            <a:pPr indent="457200" algn="just">
              <a:lnSpc>
                <a:spcPct val="115000"/>
              </a:lnSpc>
            </a:pP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कान की लौ चिरवाने के कारण ही इन्हें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कनफटा</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कहा जाता है।</a:t>
            </a:r>
          </a:p>
          <a:p>
            <a:pPr indent="457200" algn="just">
              <a:lnSpc>
                <a:spcPct val="115000"/>
              </a:lnSpc>
            </a:pP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कान फड़वाकर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स्फटिक</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या अन्य किसी धातु या दाँत का कुंडल धारण करने के कारण ही इन्हें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दर्शनी</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कहते हैं।</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hi-IN"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indent="457200" algn="just">
              <a:lnSpc>
                <a:spcPct val="115000"/>
              </a:lnSpc>
            </a:pP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पश्चिमी भारत में ‘</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धर्मनाथी</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नाम से तथा भारत के अन्य भागों में प्रायः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गोरखनाथी</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और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कनफटा</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नाम से संबोधित किए जाते हैं।</a:t>
            </a:r>
          </a:p>
          <a:p>
            <a:pPr indent="457200" algn="just">
              <a:lnSpc>
                <a:spcPct val="115000"/>
              </a:lnSpc>
            </a:pP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 वहीं पंजाब प्रान्त में मुसलमान वर्ग में भी योगी मिलते हैं। उन्हें </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hi-IN" sz="2400" dirty="0" err="1">
                <a:latin typeface="Arial Unicode MS" panose="020B0604020202020204" pitchFamily="34" charset="-128"/>
                <a:ea typeface="Arial Unicode MS" panose="020B0604020202020204" pitchFamily="34" charset="-128"/>
                <a:cs typeface="Arial Unicode MS" panose="020B0604020202020204" pitchFamily="34" charset="-128"/>
              </a:rPr>
              <a:t>रावल</a:t>
            </a:r>
            <a:r>
              <a:rPr lang="en-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hi-IN" sz="2400" dirty="0">
                <a:latin typeface="Arial Unicode MS" panose="020B0604020202020204" pitchFamily="34" charset="-128"/>
                <a:ea typeface="Arial Unicode MS" panose="020B0604020202020204" pitchFamily="34" charset="-128"/>
                <a:cs typeface="Arial Unicode MS" panose="020B0604020202020204" pitchFamily="34" charset="-128"/>
              </a:rPr>
              <a:t>नाम से पुकारा जाता है।</a:t>
            </a:r>
            <a:endParaRPr lang="en-US" sz="2400" kern="1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8754005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5CE042D-8FA6-4E84-B223-DB4A2A986F8D}">
  <we:reference id="wa104380518" version="3.6.0.0" store="en-US" storeType="OMEX"/>
  <we:alternateReferences>
    <we:reference id="wa104380518" version="3.6.0.0" store="WA104380518"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नाथ’ शब्द का परिशीलन, एक पी पी टी</Template>
  <TotalTime>0</TotalTime>
  <Words>1349</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Century Gothic</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Sonal singh</dc:creator>
  <cp:lastModifiedBy>Sonal singh</cp:lastModifiedBy>
  <cp:revision>1</cp:revision>
  <cp:lastPrinted>2024-04-13T07:43:50Z</cp:lastPrinted>
  <dcterms:created xsi:type="dcterms:W3CDTF">2024-09-25T06:17:46Z</dcterms:created>
  <dcterms:modified xsi:type="dcterms:W3CDTF">2024-09-25T06:18:10Z</dcterms:modified>
</cp:coreProperties>
</file>